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1" r:id="rId4"/>
    <p:sldId id="267" r:id="rId5"/>
    <p:sldId id="268" r:id="rId6"/>
    <p:sldId id="269" r:id="rId7"/>
    <p:sldId id="273" r:id="rId8"/>
    <p:sldId id="272" r:id="rId9"/>
    <p:sldId id="274" r:id="rId10"/>
    <p:sldId id="275" r:id="rId11"/>
    <p:sldId id="276" r:id="rId12"/>
    <p:sldId id="279" r:id="rId13"/>
    <p:sldId id="280" r:id="rId14"/>
    <p:sldId id="277" r:id="rId15"/>
    <p:sldId id="278" r:id="rId16"/>
    <p:sldId id="281" r:id="rId17"/>
    <p:sldId id="282" r:id="rId18"/>
    <p:sldId id="283" r:id="rId19"/>
    <p:sldId id="284" r:id="rId20"/>
    <p:sldId id="292" r:id="rId21"/>
    <p:sldId id="296" r:id="rId22"/>
    <p:sldId id="297" r:id="rId23"/>
    <p:sldId id="299" r:id="rId24"/>
    <p:sldId id="286" r:id="rId25"/>
    <p:sldId id="285" r:id="rId26"/>
    <p:sldId id="290" r:id="rId27"/>
    <p:sldId id="291" r:id="rId28"/>
    <p:sldId id="287" r:id="rId29"/>
    <p:sldId id="288" r:id="rId30"/>
    <p:sldId id="298" r:id="rId31"/>
    <p:sldId id="289" r:id="rId32"/>
    <p:sldId id="301" r:id="rId33"/>
    <p:sldId id="294" r:id="rId34"/>
    <p:sldId id="300" r:id="rId35"/>
    <p:sldId id="293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217B9-DFDB-4250-867F-19240B099A5D}" v="1089" dt="2021-04-22T22:26:26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7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7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4/28/2023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8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ciklopedija.hr/natuknica.aspx?ID=63150" TargetMode="External"/><Relationship Id="rId2" Type="http://schemas.openxmlformats.org/officeDocument/2006/relationships/hyperlink" Target="https://enciklopedija.hr/natuknica.aspx?ID=2760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ciklopedija.hr/natuknica.aspx?ID=1347" TargetMode="External"/><Relationship Id="rId2" Type="http://schemas.openxmlformats.org/officeDocument/2006/relationships/hyperlink" Target="https://enciklopedija.hr/natuknica.aspx?ID=474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ciklopedija.hr/natuknica.aspx?ID=3863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zdb-WyRwaGU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nciklopedija.hr/natuknica.aspx?ID=5310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watch/?ref=saved&amp;v=725744659294179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dex.hr/sport/clanak/umjetna-inteligencija-slozila-je-najbolje-momcadi-dinama-i-hajduka-urnebesne-su/2449312.aspx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promocijaznanosti/posts/pfbid0rX9LMHwmJ3nKMGWQb73ayShHr7XW3ZcUEquMK3cMxybyWS8YJpenVsdTkkoXEQGM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index.hr/magazin/clanak/tvorac-terminatora-umjetna-inteligencija-je-preuzela-primat-vec-je-prekasno/2449540.aspx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acebook.com/HrabriTelefon/posts/pfbid02RYoJ8HkVptzhVgrgeKkU4v3NefHK5zRP5nJDfpfuQz9sCJnLAtZxLnwZR5b72TUi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onalexpress.hr/site/more/dubioza-kolektiv-u-novom-spotu-predstavlja-prvog-domaeg-robota-pjevaa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ciklopedija.hr/natuknica.aspx?ID=3922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A90F4-6FF1-4343-9F55-2AC79D9FA2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195305-FB27-4331-8243-C4D3338D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410" y="728905"/>
            <a:ext cx="4567990" cy="3184274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962" y="5560828"/>
            <a:ext cx="9377555" cy="6430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2800" b="1" i="0" cap="all" dirty="0">
                <a:solidFill>
                  <a:srgbClr val="92D050"/>
                </a:solidFill>
                <a:effectLst/>
                <a:latin typeface="Open Sans" panose="020B0606030504020204" pitchFamily="34" charset="0"/>
              </a:rPr>
              <a:t>12. NOĆ KNJIGE – JUTARNJE DRUŽENJE UZ KNJIGU (NE BERI BRIGU JER ROBOT NAM ČITA KNJIGU!)</a:t>
            </a: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DA3B1995-8CFC-BF9D-4697-C0FBF7428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7B9F8A-6620-934E-A8CD-FA1E797E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3" descr="Slika na kojoj se prikazuje tekst, sisavac, vanjski, stojeći&#10;&#10;Opis je automatski generiran">
            <a:extLst>
              <a:ext uri="{FF2B5EF4-FFF2-40B4-BE49-F238E27FC236}">
                <a16:creationId xmlns:a16="http://schemas.microsoft.com/office/drawing/2014/main" id="{BAA77845-62C9-1566-5CBF-64DFDAC29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05" y="681037"/>
            <a:ext cx="8941981" cy="5400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2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B0BFA1-42D0-FB66-7F44-1869CA14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Što je umjetna inteligencija?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8F1B55-9D4E-E584-E55B-CB3FFE995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i="0" dirty="0">
                <a:solidFill>
                  <a:srgbClr val="8B2323"/>
                </a:solidFill>
                <a:effectLst/>
                <a:latin typeface="Times New Roman" panose="02020603050405020304" pitchFamily="18" charset="0"/>
              </a:rPr>
              <a:t>umjetna inteligencija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(</a:t>
            </a:r>
            <a:r>
              <a:rPr lang="hr-HR" b="1" i="0" dirty="0">
                <a:solidFill>
                  <a:srgbClr val="000080"/>
                </a:solidFill>
                <a:effectLst/>
                <a:latin typeface="Times New Roman" panose="02020603050405020304" pitchFamily="18" charset="0"/>
              </a:rPr>
              <a:t>UI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, prema engl. akronimu </a:t>
            </a:r>
            <a:r>
              <a:rPr lang="hr-HR" b="1" i="0" dirty="0">
                <a:solidFill>
                  <a:srgbClr val="000080"/>
                </a:solidFill>
                <a:effectLst/>
                <a:latin typeface="Times New Roman" panose="02020603050405020304" pitchFamily="18" charset="0"/>
              </a:rPr>
              <a:t>AI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, od </a:t>
            </a:r>
            <a:r>
              <a:rPr lang="hr-HR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Artificial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r-HR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Intelligence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), dio računalne znanosti (informatike) koji se bavi razvojem sposobnosti računala da obavljaju zadaće za koje je potreban neki oblik </a:t>
            </a:r>
            <a:r>
              <a:rPr lang="hr-HR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inteligencije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, tj. da se mogu snalaziti u novim prilikama, učiti nove koncepte, donositi zaključke, razumjeti prirodni jezik, raspoznavati prizore i dr. (</a:t>
            </a:r>
            <a:r>
              <a:rPr lang="hr-HR" dirty="0">
                <a:hlinkClick r:id="rId3"/>
              </a:rPr>
              <a:t>umjetna inteligencija | Hrvatska enciklopedija</a:t>
            </a:r>
            <a:r>
              <a:rPr lang="hr-H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04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EA0A65-1746-BF58-B095-B2E223C0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52023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6BB8A0-4307-E213-A870-FF9FD2A35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52" y="537882"/>
            <a:ext cx="11170023" cy="5818094"/>
          </a:xfrm>
        </p:spPr>
        <p:txBody>
          <a:bodyPr>
            <a:normAutofit/>
          </a:bodyPr>
          <a:lstStyle/>
          <a:p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Inteligentnim sustavom smatra se svaki sustav koji pokazuje prilagodljivo ponašanje, uči na temelju iskustva, koristi velike količine znanja, pokazuje svojstva svjesnosti, komunicira s čovjekom prirodnim jezikom i govorom, dopušta pogrješke i nejasnoće u komunikaciji ili dr</a:t>
            </a:r>
            <a:r>
              <a:rPr lang="hr-HR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. Funkcije inteligentnoga sustava jesu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: prikupljanje i obradba informacija, interakcija s radnom okolinom, komunikacija s čovjekom ili s drugim inteligentnim sustavima, prikupljanje i obradba znanja, zaključivanje, te planiranje. Dok se pod ljudskom inteligencijom smatraju čovjekove mogućnosti da istodobno pokazuje različite inteligentne odlike i obavlja takve funkcije, današnji su inteligentni sustavi ponajprije specijalizirani za pojedinu mogućnost.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785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 descr="Culturenet.hr - Poziv na sudjelovanje u Noći knjige 2023.">
            <a:extLst>
              <a:ext uri="{FF2B5EF4-FFF2-40B4-BE49-F238E27FC236}">
                <a16:creationId xmlns:a16="http://schemas.microsoft.com/office/drawing/2014/main" id="{C4DCF853-05A1-DE84-2A67-C220A64BB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r="-1" b="4051"/>
          <a:stretch/>
        </p:blipFill>
        <p:spPr bwMode="auto">
          <a:xfrm>
            <a:off x="-21815" y="10"/>
            <a:ext cx="12188952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23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ADC44E-F5F7-0320-F7EA-1E7510E9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8853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427DF3-3B20-E990-F869-68A0E2B60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502024"/>
            <a:ext cx="11152094" cy="5862917"/>
          </a:xfrm>
        </p:spPr>
        <p:txBody>
          <a:bodyPr>
            <a:normAutofit lnSpcReduction="10000"/>
          </a:bodyPr>
          <a:lstStyle/>
          <a:p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Neka od gl. područjâ i primjena umjetne inteligencije jesu: računalne igre i simulacije (najizrazitiji su primjer šahovski sustavi, kakav je npr. bio </a:t>
            </a:r>
            <a:r>
              <a:rPr lang="hr-HR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Deep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Blue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koji je 1997. pobijedio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svj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. prvaka G.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Kasparova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) i sl.</a:t>
            </a:r>
          </a:p>
          <a:p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Iako su se ideje o umjetnoj inteligenciji pojavljivale u literaturi pa i mitovima (npr. </a:t>
            </a:r>
            <a:r>
              <a:rPr lang="hr-HR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mit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o Golemu) već od pradavnih vremena, njezin je razvoj započeo pojavom digitalnih računala u </a:t>
            </a:r>
            <a:r>
              <a:rPr lang="hr-HR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drugoj pol. XX. st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. Među prve teoretske radove iz toga područja ubrajaju se radovi A. M. Turinga, dok se prvim računalnim programom umjetne inteligencije smatra </a:t>
            </a:r>
            <a:r>
              <a:rPr lang="hr-HR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r-HR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Logic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r-HR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Theorist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1955). Izraz umjetna inteligencija skovan je na kongresu na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Dartmouth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Collegeu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1956.Taj je kongres organizirao John McCarthy, koji je potom postao autor osnovnoga programskog jezika umjetne inteligencije LISP-a (1958), te ga se danas smatra začetnikom umjetne inteligencije.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043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5BB9C5-9CD7-325E-EB18-B58509A22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B1E78C-EBDD-6FDA-7A92-A85BDBC15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Poč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. 1970-ih razvijen je programski jezik PROLOG, te potom prvi zaista upotrebljivi ekspertni inteligentni sustavi, kakav je bio sustav MYCIN, koji je mogao dijagnosticirati bakterijske krvne infekcije i preporučiti liječenje.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078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ADE792-ECBA-C6A0-158B-A5C63583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 descr="Slika na kojoj se prikazuje tekst, brzina&#10;&#10;Opis je automatski generiran">
            <a:extLst>
              <a:ext uri="{FF2B5EF4-FFF2-40B4-BE49-F238E27FC236}">
                <a16:creationId xmlns:a16="http://schemas.microsoft.com/office/drawing/2014/main" id="{0E531222-DB0D-4B75-2465-47E0D421F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8" y="489098"/>
            <a:ext cx="11206716" cy="5943600"/>
          </a:xfrm>
        </p:spPr>
      </p:pic>
      <p:sp>
        <p:nvSpPr>
          <p:cNvPr id="6" name="Oblačić za misli: oblak 5">
            <a:extLst>
              <a:ext uri="{FF2B5EF4-FFF2-40B4-BE49-F238E27FC236}">
                <a16:creationId xmlns:a16="http://schemas.microsoft.com/office/drawing/2014/main" id="{6C0F3A5D-E958-A5F0-6AF2-C665065C039E}"/>
              </a:ext>
            </a:extLst>
          </p:cNvPr>
          <p:cNvSpPr/>
          <p:nvPr/>
        </p:nvSpPr>
        <p:spPr>
          <a:xfrm>
            <a:off x="8857945" y="895128"/>
            <a:ext cx="2266170" cy="2222943"/>
          </a:xfrm>
          <a:prstGeom prst="cloudCallout">
            <a:avLst>
              <a:gd name="adj1" fmla="val -386176"/>
              <a:gd name="adj2" fmla="val 259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rgbClr val="C00000"/>
                </a:solidFill>
              </a:rPr>
              <a:t>A mi, roboti?</a:t>
            </a:r>
          </a:p>
        </p:txBody>
      </p:sp>
    </p:spTree>
    <p:extLst>
      <p:ext uri="{BB962C8B-B14F-4D97-AF65-F5344CB8AC3E}">
        <p14:creationId xmlns:p14="http://schemas.microsoft.com/office/powerpoint/2010/main" val="14391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CFF79C-2E00-35E0-8E85-55160ECF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51BFDB-41B7-5CA5-C06B-58BE935C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i="0" dirty="0">
                <a:solidFill>
                  <a:srgbClr val="8B2323"/>
                </a:solidFill>
                <a:effectLst/>
                <a:latin typeface="Times New Roman" panose="02020603050405020304" pitchFamily="18" charset="0"/>
              </a:rPr>
              <a:t>robot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(češki 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Robot,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prema 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robota: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tlaka, kmetski rad), automatizirani stroj višestruke namjene, koji može obavljati neke zadaće slično ljudskomu djelovanju. Naziv je prvi put uporabio 1920. Karel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Čapek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u drami 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R. U. R. (</a:t>
            </a:r>
            <a:r>
              <a:rPr lang="hr-HR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Rossum’s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r-HR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Universal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r-HR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Robots</a:t>
            </a:r>
            <a:r>
              <a:rPr lang="hr-HR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),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za opis čovjekolikoga stroja sposobnoga za rasuđivanje, a konstruiranoga kako bi zamijenio ljudski rad u tvornicama. Ta se predodžba o robotima zadržala, no roboti koji se danas praktično primjenjuju ipak se od nje ponešto razlikuju.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299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ame 1032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R.U.R. Rossums Universal Robots by Karel Capek - Paperback - Later Printing  - 1926 - from Quercus Rare Books (SKU: 005039)">
            <a:extLst>
              <a:ext uri="{FF2B5EF4-FFF2-40B4-BE49-F238E27FC236}">
                <a16:creationId xmlns:a16="http://schemas.microsoft.com/office/drawing/2014/main" id="{750F3F25-98D5-510B-F4D2-07966B35E2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1" b="32047"/>
          <a:stretch/>
        </p:blipFill>
        <p:spPr bwMode="auto">
          <a:xfrm>
            <a:off x="-21815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E6ADE0-D43D-5DFC-2E04-C806AF38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25034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7AC56C-FC39-5381-E01F-ACB31236B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2" y="1075766"/>
            <a:ext cx="10797988" cy="5101198"/>
          </a:xfrm>
        </p:spPr>
        <p:txBody>
          <a:bodyPr>
            <a:normAutofit/>
          </a:bodyPr>
          <a:lstStyle/>
          <a:p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Početci razvoja robota poklapaju se s razvojem prvih </a:t>
            </a:r>
            <a:r>
              <a:rPr lang="hr-HR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"/>
              </a:rPr>
              <a:t>automata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, napose s njihovim značajnijim uvođenjem u proizvodnju u prvoj pol. XX. st., te kasnijim razvojem numerički (računalno) upravljanih </a:t>
            </a:r>
            <a:r>
              <a:rPr lang="hr-HR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3"/>
              </a:rPr>
              <a:t>alatnih strojeva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CNC. Istodobno s njima počeli su se razvijati </a:t>
            </a:r>
            <a:r>
              <a:rPr lang="hr-HR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4"/>
              </a:rPr>
              <a:t>manipulatori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, tzv. robotske ruke s velikom slobodom pokreta, namijenjene za rad s radioaktivnim materijalima. Pošto im je bila dodana mogućnost programiranja, a time i djelomična samostalnost u radu, bili su stvoreni prvi roboti. Prvu takvu konstrukciju (uređaj za programirano premještanje predmeta) projektirao je 1954. američki izumitelj Georg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Devol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, a prvi robot proizvela je 1961. američka tvrtka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Unimation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401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lose-up of open book against blurred bookshelf background">
            <a:extLst>
              <a:ext uri="{FF2B5EF4-FFF2-40B4-BE49-F238E27FC236}">
                <a16:creationId xmlns:a16="http://schemas.microsoft.com/office/drawing/2014/main" id="{3E21DA8B-1852-45C9-ABD1-5E4870EA7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 r="-2" b="-2"/>
          <a:stretch/>
        </p:blipFill>
        <p:spPr>
          <a:xfrm>
            <a:off x="20" y="1"/>
            <a:ext cx="12191980" cy="71713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380DF-16B8-4E7A-B86A-6DCB140C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1386187"/>
            <a:ext cx="10569388" cy="2940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100" b="1" cap="all" dirty="0">
                <a:solidFill>
                  <a:srgbClr val="FF0066"/>
                </a:solidFill>
              </a:rPr>
              <a:t>12. NOĆ KNJIGE – JUTARNJE DRUŽENJE UZ KNJIGU</a:t>
            </a:r>
            <a:br>
              <a:rPr lang="hr-HR" sz="3100" b="1" cap="all" dirty="0">
                <a:solidFill>
                  <a:srgbClr val="FF0066"/>
                </a:solidFill>
              </a:rPr>
            </a:br>
            <a:br>
              <a:rPr lang="hr-HR" sz="3100" b="1" cap="all" dirty="0">
                <a:solidFill>
                  <a:srgbClr val="FF0066"/>
                </a:solidFill>
              </a:rPr>
            </a:br>
            <a:r>
              <a:rPr lang="en-US" sz="3100" b="1" cap="all" dirty="0">
                <a:solidFill>
                  <a:srgbClr val="FF0066"/>
                </a:solidFill>
              </a:rPr>
              <a:t> NE BERI BRIGU JER ROBOT NAM ČITA KNJIGU!</a:t>
            </a:r>
            <a:br>
              <a:rPr lang="en-US" sz="8800" dirty="0">
                <a:solidFill>
                  <a:srgbClr val="FFFFFF"/>
                </a:solidFill>
              </a:rPr>
            </a:br>
            <a:br>
              <a:rPr lang="hr-HR" sz="1600" dirty="0"/>
            </a:br>
            <a:endParaRPr lang="en-US" sz="5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0B851C29-D094-6554-45F9-7C7C3F7C2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8" r="1" b="23864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3AE2B7-9D61-4D0E-5C9B-21F077A65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F8E7B1-2443-0D32-FD24-3B0F982F6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388"/>
            <a:ext cx="10515600" cy="4751575"/>
          </a:xfrm>
        </p:spPr>
        <p:txBody>
          <a:bodyPr>
            <a:normAutofit/>
          </a:bodyPr>
          <a:lstStyle/>
          <a:p>
            <a:pPr algn="l"/>
            <a:r>
              <a:rPr lang="hr-H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Isaac Asimov (</a:t>
            </a:r>
            <a:r>
              <a:rPr lang="hr-HR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Petrovsk</a:t>
            </a:r>
            <a:r>
              <a:rPr lang="hr-H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 2.1. 1920. – New York, 6.4. 1992.), američki pisac fantastike i biokemičar.</a:t>
            </a:r>
          </a:p>
          <a:p>
            <a:pPr algn="l"/>
            <a:r>
              <a:rPr lang="hr-H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Bio je iznimno plodan autor, bavio se znanošću, "popularnom znanošću", kriminalističkom književnošću i spekulativnom fikcijom (uglavnom znanstvenom fantastikom, ali i fantastikom) te je napisao ili uredio preko 500 knjiga te preko 90 000 pisama i razglednica. Zajedno s Robertom </a:t>
            </a:r>
            <a:r>
              <a:rPr lang="hr-HR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Heinleinom</a:t>
            </a:r>
            <a:r>
              <a:rPr lang="hr-H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i Arthurom Clarkeom čini poznatu Veliku trojicu pisaca znanstvene fantastike toga vremena.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66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27A7A8-BDFF-1C43-054A-F530A673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62281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3C031A-7E96-0CCB-D92C-3BB3928B2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038"/>
            <a:ext cx="10515600" cy="5495926"/>
          </a:xfrm>
        </p:spPr>
        <p:txBody>
          <a:bodyPr>
            <a:normAutofit lnSpcReduction="10000"/>
          </a:bodyPr>
          <a:lstStyle/>
          <a:p>
            <a:pPr algn="l"/>
            <a:r>
              <a:rPr lang="hr-H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Njegova su </a:t>
            </a:r>
            <a:r>
              <a:rPr lang="hr-HR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četiri zakona robotike danas legendarna</a:t>
            </a:r>
            <a:r>
              <a:rPr lang="hr-H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 a glase:</a:t>
            </a:r>
          </a:p>
          <a:p>
            <a:pPr algn="l"/>
            <a:r>
              <a:rPr lang="hr-H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0. Robot ne smije naškoditi čovječanstvu, ili svojom pasivnošću dozvoliti da se čovječanstvu naškodi.1. Robot ne smije naškoditi čovjeku, ili svojom pasivnošću dozvoliti da se čovjeku naškodi, osim kad je to u suprotnosti s nultim zakonom.2. Robot mora slušati ljudske naredbe, osim kad su one u suprotnosti s nultim ili prvim zakonom.3. Robot treba štititi svoj integritet, osim kad je to u suprotnosti s nultim, prvim ili drugim zakonom.</a:t>
            </a:r>
          </a:p>
          <a:p>
            <a:pPr algn="l"/>
            <a:r>
              <a:rPr lang="hr-H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Kada ga je Barbara Walters u intervjuu upitala što bi napravio da ima još šest mjeseci života, odgovorio je: “𝑃𝑖𝑠𝑎𝑜 𝑏𝑖ℎ 𝑏𝑟𝑧̌𝑒”.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200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7" name="Oval 6156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9" name="Oval 6158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61" name="Oval 6160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63" name="Frame 6162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490E6E8-209B-FD6E-EF26-A0CC6B35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428375" cy="2076450"/>
          </a:xfrm>
        </p:spPr>
        <p:txBody>
          <a:bodyPr anchor="b">
            <a:normAutofit/>
          </a:bodyPr>
          <a:lstStyle/>
          <a:p>
            <a:endParaRPr lang="hr-HR" sz="4400">
              <a:solidFill>
                <a:srgbClr val="FF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B61C89-73AE-74DB-8B44-203B12D59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90875"/>
            <a:ext cx="5428375" cy="2986087"/>
          </a:xfrm>
        </p:spPr>
        <p:txBody>
          <a:bodyPr>
            <a:normAutofit/>
          </a:bodyPr>
          <a:lstStyle/>
          <a:p>
            <a:r>
              <a:rPr lang="hr-HR" u="sng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https://www.youtube.com/watch?v=zdb-WyRwaGU</a:t>
            </a:r>
            <a:endParaRPr lang="hr-HR" u="sng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dirty="0">
                <a:solidFill>
                  <a:srgbClr val="FFFFFF"/>
                </a:solidFill>
              </a:rPr>
              <a:t>Ja, robot</a:t>
            </a:r>
          </a:p>
        </p:txBody>
      </p:sp>
      <p:pic>
        <p:nvPicPr>
          <p:cNvPr id="6146" name="Picture 2" descr="Ja, robot (I, ROBOT, 2004)">
            <a:extLst>
              <a:ext uri="{FF2B5EF4-FFF2-40B4-BE49-F238E27FC236}">
                <a16:creationId xmlns:a16="http://schemas.microsoft.com/office/drawing/2014/main" id="{DF739BCD-89D8-831A-7674-7B39E717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514" y="2164392"/>
            <a:ext cx="4628521" cy="24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1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ame 205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IDEO: DARPA-ina robotska ruka gotovo jednako sposobna kao i vaša ruka |  Akademija Art Zagreb">
            <a:extLst>
              <a:ext uri="{FF2B5EF4-FFF2-40B4-BE49-F238E27FC236}">
                <a16:creationId xmlns:a16="http://schemas.microsoft.com/office/drawing/2014/main" id="{3EB16966-3294-CBDF-6445-F439E75C4E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768"/>
          <a:stretch/>
        </p:blipFill>
        <p:spPr bwMode="auto">
          <a:xfrm>
            <a:off x="-21815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2CA97E8-B866-FE53-8FCE-6EA02FA8968D}"/>
              </a:ext>
            </a:extLst>
          </p:cNvPr>
          <p:cNvSpPr txBox="1"/>
          <p:nvPr/>
        </p:nvSpPr>
        <p:spPr>
          <a:xfrm>
            <a:off x="9186530" y="669851"/>
            <a:ext cx="164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649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5CBA96-F3D5-E367-C96B-B6A671F0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2B4640-C2C2-1FDA-F5C2-29F948F5D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Prvoj pripadaju programirani roboti, kod kojih se proces upravljanja odvija u upravljačkom lancu: upravljački sustav, pogon, mehanizam ruke robota i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prihvatnica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(šaka) robota. Ti roboti ne koriste povratnu informaciju o svojem stvarnom stanju i ne mogu korigirati pogrješke vođenja. 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432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ame 307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B68E353-0AAB-3673-425B-F3AA84A6C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 bwMode="auto">
          <a:xfrm>
            <a:off x="-21815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EB533E-3344-53E8-8D7A-BAF2C593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5F2C7E7-90B8-DC38-F92A-E4FC49446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0" i="0" dirty="0">
                <a:solidFill>
                  <a:srgbClr val="05131E"/>
                </a:solidFill>
                <a:effectLst/>
                <a:latin typeface="Exo 2"/>
              </a:rPr>
              <a:t>“Umjetna inteligencija uz asistenciju </a:t>
            </a:r>
            <a:r>
              <a:rPr lang="hr-HR" b="0" i="0" dirty="0" err="1">
                <a:solidFill>
                  <a:srgbClr val="05131E"/>
                </a:solidFill>
                <a:effectLst/>
                <a:latin typeface="Exo 2"/>
              </a:rPr>
              <a:t>Micromate</a:t>
            </a:r>
            <a:r>
              <a:rPr lang="hr-HR" b="0" i="0" dirty="0">
                <a:solidFill>
                  <a:srgbClr val="05131E"/>
                </a:solidFill>
                <a:effectLst/>
                <a:latin typeface="Exo 2"/>
              </a:rPr>
              <a:t> robotske ruke postavljene na CT uređaj omogućava da se sonda za toplinsko uništavanje tumora nakon </a:t>
            </a:r>
            <a:r>
              <a:rPr lang="hr-HR" b="0" dirty="0">
                <a:solidFill>
                  <a:schemeClr val="tx1"/>
                </a:solidFill>
                <a:effectLst/>
                <a:latin typeface="Exo 2"/>
              </a:rPr>
              <a:t>počet</a:t>
            </a:r>
            <a:r>
              <a:rPr lang="hr-HR" dirty="0">
                <a:solidFill>
                  <a:schemeClr val="tx1"/>
                </a:solidFill>
                <a:latin typeface="Exo 2"/>
              </a:rPr>
              <a:t>nog snimanja </a:t>
            </a:r>
            <a:r>
              <a:rPr lang="hr-HR" b="0" i="0" dirty="0">
                <a:solidFill>
                  <a:srgbClr val="05131E"/>
                </a:solidFill>
                <a:effectLst/>
                <a:latin typeface="Exo 2"/>
              </a:rPr>
              <a:t>precizno pozicionira u tijelo. To predstavlja značajnu pomoć za preciznu navigaciju i do najteže dostupnih ili teško vidljivih, malih tumora uz značajno manju količinu zračenja za pacijenta”, poručuju iz KBC-a. (a</a:t>
            </a:r>
            <a:r>
              <a:rPr lang="sv-SE" b="1" i="0" u="none" strike="noStrike" dirty="0">
                <a:solidFill>
                  <a:srgbClr val="69737B"/>
                </a:solidFill>
                <a:effectLst/>
                <a:latin typeface="Exo 2"/>
              </a:rPr>
              <a:t>utor</a:t>
            </a:r>
            <a:r>
              <a:rPr lang="sv-SE" b="0" i="0" u="none" strike="noStrike" dirty="0">
                <a:solidFill>
                  <a:srgbClr val="05131E"/>
                </a:solidFill>
                <a:effectLst/>
                <a:latin typeface="Exo 2"/>
              </a:rPr>
              <a:t> N1 Hrvatska</a:t>
            </a:r>
            <a:r>
              <a:rPr lang="sv-SE" b="0" i="0" dirty="0">
                <a:solidFill>
                  <a:srgbClr val="05131E"/>
                </a:solidFill>
                <a:effectLst/>
                <a:latin typeface="Exo 2"/>
              </a:rPr>
              <a:t> </a:t>
            </a:r>
            <a:r>
              <a:rPr lang="sv-SE" b="0" i="0" dirty="0">
                <a:solidFill>
                  <a:srgbClr val="69737B"/>
                </a:solidFill>
                <a:effectLst/>
                <a:latin typeface="Exo 2"/>
              </a:rPr>
              <a:t>24. ožu 202310:09</a:t>
            </a:r>
            <a:r>
              <a:rPr lang="hr-HR" b="0" i="0" dirty="0">
                <a:solidFill>
                  <a:srgbClr val="69737B"/>
                </a:solidFill>
                <a:effectLst/>
                <a:latin typeface="Exo 2"/>
              </a:rPr>
              <a:t>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93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94257A-4932-FB62-895D-658AD33F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682E2F-C16D-6B84-F6B9-B56134633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Roboti druge generacije opremljeni su nizom senzora, koje koriste za dobivanje povratnih informacija o svojem stvarnom stanju i stanju okoline. Ta generacija robota može korigirati pogrješke vođenja, ali može i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optimirati</a:t>
            </a:r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proces vođenja, te ga adaptirati s obzirom na promjene stanja robota i njegove okoline.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21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DB028C-E272-7130-C2B8-DE1119F2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80963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D9B3C5-A56C-3B2A-95E1-0A4755E3F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9" y="1784257"/>
            <a:ext cx="11161059" cy="4553790"/>
          </a:xfrm>
        </p:spPr>
        <p:txBody>
          <a:bodyPr/>
          <a:lstStyle/>
          <a:p>
            <a:r>
              <a:rPr lang="hr-HR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Trećoj generaciji pripadaju inteligentni roboti, koji imaju sposobnost učenja, rezoniranja i donošenja zaključaka, pa se mogu snalaziti u neorganiziranoj okolini i u novonastalim nepredviđenim situacijama. Posjeduju i visok stupanj funkcionalne, organizacijske i mobilne autonomnosti. Roboti te skupine tek su u razvoju, koji je usporedan s razvojem naprednih informacijskih tehnologija, napose umjetne inteligencije. (</a:t>
            </a:r>
            <a:r>
              <a:rPr lang="hr-HR" dirty="0">
                <a:hlinkClick r:id="rId2"/>
              </a:rPr>
              <a:t>robot | Hrvatska enciklopedija</a:t>
            </a:r>
            <a:r>
              <a:rPr lang="hr-H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50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37F7958-AE3A-6ECB-6CB4-6629B555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51" y="73602"/>
            <a:ext cx="6222284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4000" dirty="0">
                <a:solidFill>
                  <a:srgbClr val="002060"/>
                </a:solidFill>
              </a:rPr>
              <a:t>1. Noć knjige 2012. u Hrvatskoj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C370497-A7C1-372C-D730-3F8B7F9AA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80" y="502617"/>
            <a:ext cx="4690606" cy="58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83E5B8-4E91-667A-A8FC-CC900C72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Provjera točnosti informacija u videu koji je kreirala umjetna inteligencija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CF134BD-044B-BB33-2DFC-6DD8D5A26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https://www.facebook.com/watch/?ref=saved&amp;v=725744659294179</a:t>
            </a:r>
            <a:r>
              <a:rPr lang="hr-HR" dirty="0"/>
              <a:t>  </a:t>
            </a:r>
          </a:p>
          <a:p>
            <a:endParaRPr lang="hr-HR" dirty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C35683FC-BAFE-EE03-5C8B-50FD37406E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800" y="198438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13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680EB3-D38E-B489-252E-5A86B8D3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err="1"/>
              <a:t>ChatGPT</a:t>
            </a: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8B7740-C8E4-38C3-2D05-FBDCDD300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hlinkClick r:id="rId2"/>
              </a:rPr>
              <a:t>https://www.index.hr/vijesti/clanak/stvorili-su-chatgpt-sad-najavljuju-superinteligenciju-ovo-bi-moglo-promijeniti-sve/2447242.aspx</a:t>
            </a:r>
          </a:p>
          <a:p>
            <a:endParaRPr lang="hr-HR" dirty="0">
              <a:hlinkClick r:id="rId2"/>
            </a:endParaRPr>
          </a:p>
          <a:p>
            <a:endParaRPr lang="hr-HR" dirty="0">
              <a:hlinkClick r:id="rId2"/>
            </a:endParaRPr>
          </a:p>
          <a:p>
            <a:r>
              <a:rPr lang="hr-HR" dirty="0">
                <a:hlinkClick r:id="rId2"/>
              </a:rPr>
              <a:t>https://www.index.hr/sport/clanak/umjetna-inteligencija-slozila-je-najbolje-momcadi-dinama-i-hajduka-urnebesne-su/2449312.aspx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66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Frame 819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3" name="Rectangle 8202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Limeni glazbenik (Tin Toy, 1988)">
            <a:extLst>
              <a:ext uri="{FF2B5EF4-FFF2-40B4-BE49-F238E27FC236}">
                <a16:creationId xmlns:a16="http://schemas.microsoft.com/office/drawing/2014/main" id="{A1C75144-69D4-98A3-A61F-E6171D7D7D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 bwMode="auto">
          <a:xfrm>
            <a:off x="-21815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5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60B7DB-15D2-323A-9482-ACAFC4B7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97CEA2-9077-8E35-8DAB-00A41EA31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https://www.facebook.com/promocijaznanosti/posts/pfbid0rX9LMHwmJ3nKMGWQb73ayShHr7XW3ZcUEquMK3cMxybyWS8YJpenVsdTkkoXEQGMl</a:t>
            </a:r>
            <a:r>
              <a:rPr lang="hr-HR" dirty="0"/>
              <a:t>  Limeni glazbenik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38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Frame 717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79" name="Rectangle 7178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5" name="Oval 7184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7" name="Oval 7186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9012F23-899E-FDB2-A62B-E4291578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22363"/>
            <a:ext cx="4242472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z="2800" dirty="0">
                <a:hlinkClick r:id="rId2"/>
              </a:rPr>
              <a:t>https://www.index.hr/magazin/clanak/tvorac-terminatora-umjetna-inteligencija-je-preuzela-primat-vec-je-prekasno/2449540.aspx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189" name="Oval 7188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2" name="Picture 4" descr="The Terminator, Filmovi na Google Playu">
            <a:extLst>
              <a:ext uri="{FF2B5EF4-FFF2-40B4-BE49-F238E27FC236}">
                <a16:creationId xmlns:a16="http://schemas.microsoft.com/office/drawing/2014/main" id="{15D4B93E-C7D7-71DE-FB4D-41FFDAB8F1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7990" y="502617"/>
            <a:ext cx="4133596" cy="586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Frame 922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08865C7-914D-CDFD-213F-E3006EC8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2076450"/>
          </a:xfrm>
        </p:spPr>
        <p:txBody>
          <a:bodyPr anchor="b">
            <a:normAutofit/>
          </a:bodyPr>
          <a:lstStyle/>
          <a:p>
            <a:endParaRPr lang="hr-HR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385B76-FCC3-FA65-429A-65830695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190875"/>
            <a:ext cx="4581526" cy="2986087"/>
          </a:xfrm>
        </p:spPr>
        <p:txBody>
          <a:bodyPr>
            <a:normAutofit fontScale="92500" lnSpcReduction="10000"/>
          </a:bodyPr>
          <a:lstStyle/>
          <a:p>
            <a:endParaRPr lang="hr-HR" sz="1800" dirty="0">
              <a:solidFill>
                <a:schemeClr val="tx2">
                  <a:alpha val="60000"/>
                </a:schemeClr>
              </a:solidFill>
            </a:endParaRPr>
          </a:p>
          <a:p>
            <a:r>
              <a:rPr lang="hr-HR" dirty="0">
                <a:solidFill>
                  <a:schemeClr val="tx2">
                    <a:alpha val="60000"/>
                  </a:schemeClr>
                </a:solidFill>
                <a:hlinkClick r:id="rId2"/>
              </a:rPr>
              <a:t>https://www.facebook.com/HrabriTelefon/posts/pfbid02RYoJ8HkVptzhVgrgeKkU4v3NefHK5zRP5nJDfpfuQz9sCJnLAtZxLnwZR5b72TUil</a:t>
            </a:r>
            <a:endParaRPr lang="hr-HR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9218" name="Picture 2" descr="MEMORY - Sigurno surfanje - Hrabri telefon">
            <a:extLst>
              <a:ext uri="{FF2B5EF4-FFF2-40B4-BE49-F238E27FC236}">
                <a16:creationId xmlns:a16="http://schemas.microsoft.com/office/drawing/2014/main" id="{51438FB4-65FE-6A9D-B60A-A6E956B18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"/>
          <a:stretch/>
        </p:blipFill>
        <p:spPr bwMode="auto">
          <a:xfrm>
            <a:off x="6096000" y="488577"/>
            <a:ext cx="5606425" cy="588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19B36E71-93BD-4984-AC9C-CC9FB9CC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3A767031-C99F-4567-B7D9-353331C77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63FEDEE9-12A6-4011-A532-8071D6086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3" name="Oval 10252">
            <a:extLst>
              <a:ext uri="{FF2B5EF4-FFF2-40B4-BE49-F238E27FC236}">
                <a16:creationId xmlns:a16="http://schemas.microsoft.com/office/drawing/2014/main" id="{57C37CE9-19CE-49DF-A887-2214EBB1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5" name="Oval 10254">
            <a:extLst>
              <a:ext uri="{FF2B5EF4-FFF2-40B4-BE49-F238E27FC236}">
                <a16:creationId xmlns:a16="http://schemas.microsoft.com/office/drawing/2014/main" id="{7EF84E8E-7E93-4DEE-BCFB-2AE29098B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7" name="Oval 10256">
            <a:extLst>
              <a:ext uri="{FF2B5EF4-FFF2-40B4-BE49-F238E27FC236}">
                <a16:creationId xmlns:a16="http://schemas.microsoft.com/office/drawing/2014/main" id="{9046502B-E9B6-4225-B8EE-BC5D6446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27840D8-8936-4C30-1B8A-BB220758A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05879"/>
            <a:ext cx="5872993" cy="2398029"/>
          </a:xfrm>
        </p:spPr>
        <p:txBody>
          <a:bodyPr anchor="t">
            <a:normAutofit/>
          </a:bodyPr>
          <a:lstStyle/>
          <a:p>
            <a:endParaRPr lang="hr-HR" sz="4400" dirty="0">
              <a:solidFill>
                <a:srgbClr val="FFFFFF"/>
              </a:solidFill>
            </a:endParaRPr>
          </a:p>
        </p:txBody>
      </p:sp>
      <p:sp>
        <p:nvSpPr>
          <p:cNvPr id="10259" name="Rectangle 10258">
            <a:extLst>
              <a:ext uri="{FF2B5EF4-FFF2-40B4-BE49-F238E27FC236}">
                <a16:creationId xmlns:a16="http://schemas.microsoft.com/office/drawing/2014/main" id="{2D500B59-4CB5-4E11-9A7B-D19B4BA14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359401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Dubioza Kolektiv &quot;Kažu&quot; (Official video) - YouTube">
            <a:extLst>
              <a:ext uri="{FF2B5EF4-FFF2-40B4-BE49-F238E27FC236}">
                <a16:creationId xmlns:a16="http://schemas.microsoft.com/office/drawing/2014/main" id="{F621A743-3E51-080C-E457-503F0137B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0" r="-1" b="20290"/>
          <a:stretch/>
        </p:blipFill>
        <p:spPr bwMode="auto">
          <a:xfrm>
            <a:off x="20" y="663"/>
            <a:ext cx="12188932" cy="359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8908A7-187E-00D5-3D8D-183208EF4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3905880"/>
            <a:ext cx="4419599" cy="2398029"/>
          </a:xfrm>
        </p:spPr>
        <p:txBody>
          <a:bodyPr anchor="t">
            <a:normAutofit lnSpcReduction="10000"/>
          </a:bodyPr>
          <a:lstStyle/>
          <a:p>
            <a:r>
              <a:rPr lang="hr-HR" u="sng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https://www.regionalexpress.hr/site/more/dubioza-kolektiv-u-novom-spotu-predstavlja-prvog-domaeg-robota-pjevaa</a:t>
            </a:r>
            <a:endParaRPr lang="hr-HR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7824-200F-4C24-AA90-B372E375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cs typeface="Angsana New"/>
              </a:rPr>
              <a:t>Dan </a:t>
            </a:r>
            <a:r>
              <a:rPr lang="en-US" sz="4000" dirty="0" err="1">
                <a:solidFill>
                  <a:srgbClr val="0070C0"/>
                </a:solidFill>
                <a:cs typeface="Angsana New"/>
              </a:rPr>
              <a:t>hrvatske</a:t>
            </a:r>
            <a:r>
              <a:rPr lang="en-US" sz="4000" dirty="0">
                <a:solidFill>
                  <a:srgbClr val="0070C0"/>
                </a:solidFill>
                <a:cs typeface="Angsana New"/>
              </a:rPr>
              <a:t> </a:t>
            </a:r>
            <a:r>
              <a:rPr lang="en-US" sz="4000" dirty="0" err="1">
                <a:solidFill>
                  <a:srgbClr val="0070C0"/>
                </a:solidFill>
                <a:cs typeface="Angsana New"/>
              </a:rPr>
              <a:t>knjige</a:t>
            </a:r>
            <a:r>
              <a:rPr lang="hr-HR" sz="4000" dirty="0">
                <a:solidFill>
                  <a:srgbClr val="0070C0"/>
                </a:solidFill>
                <a:cs typeface="Angsana New"/>
              </a:rPr>
              <a:t> – 22. travnja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53E4E-20C1-448C-A102-C19DC6A71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228600" indent="0">
              <a:buNone/>
            </a:pP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 22.travnja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davne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1501.,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kada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je Marko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Marulić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završio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ep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Juditu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(„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Trudna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toga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plova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ovdi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jidra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kala/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plavca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moja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nova: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Bogu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budi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hvala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/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ki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nebesa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skova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svaka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ostala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./ Amen.“),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usporedivši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je s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novim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brodom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putovanjem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koje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započinje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jer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cilj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mu je bio :“ (…) da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stumačim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našim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jazikom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, nek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budu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razumiti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oni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ki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nisu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naučni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knjige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latinske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aliti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djačke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.“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Želeći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narodu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podariti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 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kršćansku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pouku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o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snazi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veličini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vjere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Marulić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je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stvorio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veličanstven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lik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lijepe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hrabre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žene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koja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sama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svjedočeći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vjeru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uspijeva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svladati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jednog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od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najvećih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vojskovođa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toga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vremena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. </a:t>
            </a:r>
            <a:endParaRPr lang="en-US">
              <a:solidFill>
                <a:srgbClr val="35371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zervirano mjesto sadržaja 11" descr="Slika na kojoj se prikazuje tekst&#10;&#10;Opis je automatski generiran">
            <a:extLst>
              <a:ext uri="{FF2B5EF4-FFF2-40B4-BE49-F238E27FC236}">
                <a16:creationId xmlns:a16="http://schemas.microsoft.com/office/drawing/2014/main" id="{CD16BDC3-A565-7475-DC45-8F898BB63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2" b="32494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BCC4CEE8-B4FF-0DE2-9736-52C3CF412327}"/>
              </a:ext>
            </a:extLst>
          </p:cNvPr>
          <p:cNvSpPr txBox="1"/>
          <p:nvPr/>
        </p:nvSpPr>
        <p:spPr>
          <a:xfrm>
            <a:off x="8830235" y="5677786"/>
            <a:ext cx="3069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3"/>
              </a:rPr>
              <a:t>Izvor: </a:t>
            </a:r>
            <a:r>
              <a:rPr lang="en-US" dirty="0">
                <a:hlinkClick r:id="rId3"/>
              </a:rPr>
              <a:t>https://enciklopedija.hr/natuknica.aspx?ID=39221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71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33E2-3EBA-43F5-8E50-5347C887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78902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ea typeface="+mn-lt"/>
                <a:cs typeface="+mn-lt"/>
              </a:rPr>
              <a:t>23.travnja</a:t>
            </a:r>
            <a:r>
              <a:rPr lang="hr-HR" sz="3600" b="1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+mn-lt"/>
                <a:cs typeface="+mn-lt"/>
              </a:rPr>
              <a:t>Svjetski</a:t>
            </a:r>
            <a:r>
              <a:rPr lang="en-US" sz="3600" b="1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hr-HR" sz="3600" b="1" dirty="0">
                <a:solidFill>
                  <a:srgbClr val="002060"/>
                </a:solidFill>
                <a:ea typeface="+mn-lt"/>
                <a:cs typeface="+mn-lt"/>
              </a:rPr>
              <a:t>je </a:t>
            </a:r>
            <a:r>
              <a:rPr lang="en-US" sz="3600" b="1" dirty="0">
                <a:solidFill>
                  <a:srgbClr val="002060"/>
                </a:solidFill>
                <a:ea typeface="+mn-lt"/>
                <a:cs typeface="+mn-lt"/>
              </a:rPr>
              <a:t>dan </a:t>
            </a:r>
            <a:r>
              <a:rPr lang="en-US" sz="3600" b="1" dirty="0" err="1">
                <a:solidFill>
                  <a:srgbClr val="002060"/>
                </a:solidFill>
                <a:ea typeface="+mn-lt"/>
                <a:cs typeface="+mn-lt"/>
              </a:rPr>
              <a:t>knjige</a:t>
            </a:r>
            <a:r>
              <a:rPr lang="en-US" sz="3600" b="1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+mn-lt"/>
                <a:cs typeface="+mn-lt"/>
              </a:rPr>
              <a:t>i</a:t>
            </a:r>
            <a:r>
              <a:rPr lang="en-US" sz="3600" b="1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+mn-lt"/>
                <a:cs typeface="+mn-lt"/>
              </a:rPr>
              <a:t>autorskih</a:t>
            </a:r>
            <a:r>
              <a:rPr lang="en-US" sz="3600" b="1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+mn-lt"/>
                <a:cs typeface="+mn-lt"/>
              </a:rPr>
              <a:t>prava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8725-6521-46CD-BE67-FB47D6EDD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 dirty="0">
                <a:solidFill>
                  <a:schemeClr val="tx1"/>
                </a:solidFill>
                <a:ea typeface="+mn-lt"/>
                <a:cs typeface="+mn-lt"/>
              </a:rPr>
              <a:t>Taj </a:t>
            </a:r>
            <a:r>
              <a:rPr lang="hr-HR" dirty="0">
                <a:solidFill>
                  <a:srgbClr val="35371F"/>
                </a:solidFill>
                <a:ea typeface="+mn-lt"/>
                <a:cs typeface="+mn-lt"/>
              </a:rPr>
              <a:t> se datum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obilježava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od 1995.</a:t>
            </a:r>
            <a:r>
              <a:rPr lang="hr-HR" dirty="0">
                <a:solidFill>
                  <a:srgbClr val="35371F"/>
                </a:solidFill>
                <a:ea typeface="+mn-lt"/>
                <a:cs typeface="+mn-lt"/>
              </a:rPr>
              <a:t> kada je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donesena</a:t>
            </a:r>
            <a:r>
              <a:rPr lang="hr-HR" dirty="0">
                <a:solidFill>
                  <a:srgbClr val="35371F"/>
                </a:solidFill>
                <a:ea typeface="+mn-lt"/>
                <a:cs typeface="+mn-lt"/>
              </a:rPr>
              <a:t> odluka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Općoj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konferenciji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UNESCO-a u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Parizu</a:t>
            </a:r>
            <a:r>
              <a:rPr lang="hr-HR" dirty="0">
                <a:solidFill>
                  <a:srgbClr val="35371F"/>
                </a:solidFill>
                <a:ea typeface="+mn-lt"/>
                <a:cs typeface="+mn-lt"/>
              </a:rPr>
              <a:t>, a on je izabran kao simboličan datum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jer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tog dana 1616.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umrli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hr-HR" dirty="0">
                <a:solidFill>
                  <a:srgbClr val="35371F"/>
                </a:solidFill>
                <a:ea typeface="+mn-lt"/>
                <a:cs typeface="+mn-lt"/>
              </a:rPr>
              <a:t>velikani svjetske književnosti 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Cervantes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Shakespeare.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Mislim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da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nema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među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nama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onog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koji se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nije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našao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bar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jednom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u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životu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u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jurišu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vjetrenjače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poput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don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Quijotea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ili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se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našao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u </a:t>
            </a:r>
            <a:r>
              <a:rPr lang="hr-HR" dirty="0">
                <a:solidFill>
                  <a:srgbClr val="35371F"/>
                </a:solidFill>
                <a:ea typeface="+mn-lt"/>
                <a:cs typeface="+mn-lt"/>
              </a:rPr>
              <a:t>hamletovskoj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situaciji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hr-HR" dirty="0">
                <a:solidFill>
                  <a:srgbClr val="35371F"/>
                </a:solidFill>
                <a:ea typeface="+mn-lt"/>
                <a:cs typeface="+mn-lt"/>
              </a:rPr>
              <a:t> pitajući se -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biti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ili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ne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biti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. Ili ono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meni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posebno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drago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:“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Razmišljanje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nas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čini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kukavicama</a:t>
            </a:r>
            <a:r>
              <a:rPr lang="hr-HR" dirty="0">
                <a:solidFill>
                  <a:srgbClr val="35371F"/>
                </a:solidFill>
                <a:ea typeface="+mn-lt"/>
                <a:cs typeface="+mn-lt"/>
              </a:rPr>
              <a:t>.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“ </a:t>
            </a:r>
            <a:r>
              <a:rPr lang="hr-HR" dirty="0">
                <a:solidFill>
                  <a:srgbClr val="35371F"/>
                </a:solidFill>
                <a:ea typeface="+mn-lt"/>
                <a:cs typeface="+mn-lt"/>
              </a:rPr>
              <a:t>Š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to je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čovjek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 bez </a:t>
            </a:r>
            <a:r>
              <a:rPr lang="en-US" dirty="0" err="1">
                <a:solidFill>
                  <a:srgbClr val="35371F"/>
                </a:solidFill>
                <a:ea typeface="+mn-lt"/>
                <a:cs typeface="+mn-lt"/>
              </a:rPr>
              <a:t>razmišljanja</a:t>
            </a:r>
            <a:r>
              <a:rPr lang="en-US" dirty="0">
                <a:solidFill>
                  <a:srgbClr val="35371F"/>
                </a:solidFill>
                <a:ea typeface="+mn-lt"/>
                <a:cs typeface="+mn-lt"/>
              </a:rPr>
              <a:t>?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A2477EE-FBE5-4DB7-8438-DE1CAC61A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B0E521E-8528-4E92-8B8C-67ED5C5BD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3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C378EDD8-EF53-69EC-5CDF-94FC52BD5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r="16984" b="-1"/>
          <a:stretch/>
        </p:blipFill>
        <p:spPr>
          <a:xfrm>
            <a:off x="-21815" y="10"/>
            <a:ext cx="12188952" cy="6857990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33325432-2488-F1A3-DF00-0D73A2520282}"/>
              </a:ext>
            </a:extLst>
          </p:cNvPr>
          <p:cNvSpPr/>
          <p:nvPr/>
        </p:nvSpPr>
        <p:spPr>
          <a:xfrm>
            <a:off x="8498541" y="95900"/>
            <a:ext cx="3236260" cy="997793"/>
          </a:xfrm>
          <a:prstGeom prst="wedgeEllipseCallout">
            <a:avLst>
              <a:gd name="adj1" fmla="val -20943"/>
              <a:gd name="adj2" fmla="val 25270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Razmišljaju li </a:t>
            </a:r>
            <a:r>
              <a:rPr lang="hr-HR" sz="2400" dirty="0" err="1"/>
              <a:t>robeeeti</a:t>
            </a:r>
            <a:r>
              <a:rPr lang="hr-HR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93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9FC98A5-9863-AD13-BD2C-ABEA2255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02" y="2238936"/>
            <a:ext cx="4287253" cy="20759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4000" b="1" dirty="0">
                <a:solidFill>
                  <a:srgbClr val="002060"/>
                </a:solidFill>
              </a:rPr>
              <a:t>U Noći knjige 2023. razgovaramo o umjetnoj inteligenciji!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9" name="Rezervirano mjesto sadržaja 8" descr="Slika na kojoj se prikazuje tekst, brzina&#10;&#10;Opis je automatski generiran">
            <a:extLst>
              <a:ext uri="{FF2B5EF4-FFF2-40B4-BE49-F238E27FC236}">
                <a16:creationId xmlns:a16="http://schemas.microsoft.com/office/drawing/2014/main" id="{14D5CA4A-914C-7FA0-CEB5-57B8DB4C4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87" y="2705709"/>
            <a:ext cx="5747084" cy="3218367"/>
          </a:xfrm>
          <a:prstGeom prst="rect">
            <a:avLst/>
          </a:prstGeom>
        </p:spPr>
      </p:pic>
      <p:sp>
        <p:nvSpPr>
          <p:cNvPr id="10" name="Oblačić za misli: oblak 9">
            <a:extLst>
              <a:ext uri="{FF2B5EF4-FFF2-40B4-BE49-F238E27FC236}">
                <a16:creationId xmlns:a16="http://schemas.microsoft.com/office/drawing/2014/main" id="{B63E946F-27CF-303D-3DC7-F6142216CA1A}"/>
              </a:ext>
            </a:extLst>
          </p:cNvPr>
          <p:cNvSpPr/>
          <p:nvPr/>
        </p:nvSpPr>
        <p:spPr>
          <a:xfrm>
            <a:off x="6303869" y="547331"/>
            <a:ext cx="3535396" cy="2891223"/>
          </a:xfrm>
          <a:prstGeom prst="cloudCallout">
            <a:avLst>
              <a:gd name="adj1" fmla="val 73725"/>
              <a:gd name="adj2" fmla="val 99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/>
              <a:t>Sanjaju li roboti električne knjige?</a:t>
            </a:r>
          </a:p>
        </p:txBody>
      </p:sp>
    </p:spTree>
    <p:extLst>
      <p:ext uri="{BB962C8B-B14F-4D97-AF65-F5344CB8AC3E}">
        <p14:creationId xmlns:p14="http://schemas.microsoft.com/office/powerpoint/2010/main" val="14636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BF43F2-7831-2C16-1E39-41656537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36783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8EE1BD-88EE-31D0-A812-80AD06828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8872"/>
            <a:ext cx="10515600" cy="5128091"/>
          </a:xfrm>
        </p:spPr>
        <p:txBody>
          <a:bodyPr/>
          <a:lstStyle/>
          <a:p>
            <a:r>
              <a:rPr lang="hr-HR" dirty="0"/>
              <a:t>U Noći knjige 2023. propitujemo fenomen </a:t>
            </a:r>
            <a:r>
              <a:rPr lang="hr-HR" b="1" dirty="0"/>
              <a:t>umjetne inteligencije.</a:t>
            </a:r>
          </a:p>
          <a:p>
            <a:r>
              <a:rPr lang="hr-HR" dirty="0"/>
              <a:t>Fascinira li vas umjetna inteligencija? Može li biti korisna i za knjigu i za čitanje? Kako? Zanemarujemo li, oslanjajući  se olako na njezina rješenja, vlastite intelektualne resurse? Hoće li umjetna inteligencija u nekom trenutku moći potpuno zamijeniti čovjeka? Može li stroj postati uspješan autor? Što bi to moglo značiti za umjetnost, osobito za književnost?</a:t>
            </a:r>
          </a:p>
        </p:txBody>
      </p:sp>
    </p:spTree>
    <p:extLst>
      <p:ext uri="{BB962C8B-B14F-4D97-AF65-F5344CB8AC3E}">
        <p14:creationId xmlns:p14="http://schemas.microsoft.com/office/powerpoint/2010/main" val="42424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uminousVTI">
  <a:themeElements>
    <a:clrScheme name="AnalogousFromDarkSeedLeftStep">
      <a:dk1>
        <a:srgbClr val="000000"/>
      </a:dk1>
      <a:lt1>
        <a:srgbClr val="FFFFFF"/>
      </a:lt1>
      <a:dk2>
        <a:srgbClr val="35371F"/>
      </a:dk2>
      <a:lt2>
        <a:srgbClr val="E8E2E3"/>
      </a:lt2>
      <a:accent1>
        <a:srgbClr val="46B198"/>
      </a:accent1>
      <a:accent2>
        <a:srgbClr val="3BB165"/>
      </a:accent2>
      <a:accent3>
        <a:srgbClr val="4FB748"/>
      </a:accent3>
      <a:accent4>
        <a:srgbClr val="74B13B"/>
      </a:accent4>
      <a:accent5>
        <a:srgbClr val="9DA742"/>
      </a:accent5>
      <a:accent6>
        <a:srgbClr val="B18C3B"/>
      </a:accent6>
      <a:hlink>
        <a:srgbClr val="728B2E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3668</TotalTime>
  <Words>1535</Words>
  <Application>Microsoft Office PowerPoint</Application>
  <PresentationFormat>Široki zaslon</PresentationFormat>
  <Paragraphs>45</Paragraphs>
  <Slides>36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6" baseType="lpstr">
      <vt:lpstr>Arial</vt:lpstr>
      <vt:lpstr>Avenir Next LT Pro</vt:lpstr>
      <vt:lpstr>Calibri</vt:lpstr>
      <vt:lpstr>Exo 2</vt:lpstr>
      <vt:lpstr>Open Sans</vt:lpstr>
      <vt:lpstr>Sabon Next LT</vt:lpstr>
      <vt:lpstr>Segoe UI Historic</vt:lpstr>
      <vt:lpstr>Times New Roman</vt:lpstr>
      <vt:lpstr>Wingdings</vt:lpstr>
      <vt:lpstr>LuminousVTI</vt:lpstr>
      <vt:lpstr>PowerPoint prezentacija</vt:lpstr>
      <vt:lpstr>12. NOĆ KNJIGE – JUTARNJE DRUŽENJE UZ KNJIGU   NE BERI BRIGU JER ROBOT NAM ČITA KNJIGU!  </vt:lpstr>
      <vt:lpstr>1. Noć knjige 2012. u Hrvatskoj</vt:lpstr>
      <vt:lpstr>Dan hrvatske knjige – 22. travnja </vt:lpstr>
      <vt:lpstr>PowerPoint prezentacija</vt:lpstr>
      <vt:lpstr>23.travnja Svjetski je dan knjige i autorskih prava</vt:lpstr>
      <vt:lpstr>PowerPoint prezentacija</vt:lpstr>
      <vt:lpstr>U Noći knjige 2023. razgovaramo o umjetnoj inteligenciji!</vt:lpstr>
      <vt:lpstr>PowerPoint prezentacija</vt:lpstr>
      <vt:lpstr>PowerPoint prezentacija</vt:lpstr>
      <vt:lpstr>Što je umjetna inteligencija?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Provjera točnosti informacija u videu koji je kreirala umjetna inteligencija</vt:lpstr>
      <vt:lpstr>ChatGPT</vt:lpstr>
      <vt:lpstr>PowerPoint prezentacija</vt:lpstr>
      <vt:lpstr>PowerPoint prezentacija</vt:lpstr>
      <vt:lpstr>https://www.index.hr/magazin/clanak/tvorac-terminatora-umjetna-inteligencija-je-preuzela-primat-vec-je-prekasno/2449540.aspx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Računalo-02</cp:lastModifiedBy>
  <cp:revision>242</cp:revision>
  <dcterms:created xsi:type="dcterms:W3CDTF">2021-04-22T21:22:09Z</dcterms:created>
  <dcterms:modified xsi:type="dcterms:W3CDTF">2023-04-28T10:02:42Z</dcterms:modified>
</cp:coreProperties>
</file>